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5" r:id="rId1"/>
  </p:sldMasterIdLst>
  <p:sldIdLst>
    <p:sldId id="256" r:id="rId2"/>
    <p:sldId id="262" r:id="rId3"/>
    <p:sldId id="260" r:id="rId4"/>
    <p:sldId id="261" r:id="rId5"/>
    <p:sldId id="264" r:id="rId6"/>
    <p:sldId id="257" r:id="rId7"/>
    <p:sldId id="258" r:id="rId8"/>
    <p:sldId id="259" r:id="rId9"/>
    <p:sldId id="263" r:id="rId10"/>
    <p:sldId id="265" r:id="rId11"/>
    <p:sldId id="266" r:id="rId12"/>
    <p:sldId id="267" r:id="rId13"/>
    <p:sldId id="268" r:id="rId14"/>
    <p:sldId id="273" r:id="rId15"/>
    <p:sldId id="269" r:id="rId16"/>
    <p:sldId id="270" r:id="rId17"/>
    <p:sldId id="271" r:id="rId18"/>
    <p:sldId id="274" r:id="rId19"/>
    <p:sldId id="272" r:id="rId2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/>
              <a:t>Clique para editar o estilo do subtítulo Mestre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1627577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e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801910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çã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23545296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ão de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3191720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o Cartão de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2192874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iro ou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3476465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42867089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46736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7808521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632651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094945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026943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104683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411967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2308024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807288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E2D58F-62F9-453C-B953-89185F536FEB}" type="datetimeFigureOut">
              <a:rPr lang="pt-BR" smtClean="0"/>
              <a:t>30/11/2018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79C7924-D646-459F-BF3E-C66A67CA2ED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872990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6" r:id="rId1"/>
    <p:sldLayoutId id="2147483767" r:id="rId2"/>
    <p:sldLayoutId id="2147483768" r:id="rId3"/>
    <p:sldLayoutId id="2147483769" r:id="rId4"/>
    <p:sldLayoutId id="2147483770" r:id="rId5"/>
    <p:sldLayoutId id="2147483771" r:id="rId6"/>
    <p:sldLayoutId id="2147483772" r:id="rId7"/>
    <p:sldLayoutId id="2147483773" r:id="rId8"/>
    <p:sldLayoutId id="2147483774" r:id="rId9"/>
    <p:sldLayoutId id="2147483775" r:id="rId10"/>
    <p:sldLayoutId id="2147483776" r:id="rId11"/>
    <p:sldLayoutId id="2147483777" r:id="rId12"/>
    <p:sldLayoutId id="2147483778" r:id="rId13"/>
    <p:sldLayoutId id="2147483779" r:id="rId14"/>
    <p:sldLayoutId id="2147483780" r:id="rId15"/>
    <p:sldLayoutId id="2147483781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hyperlink" Target="https://pypi.org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1">
                <a:tint val="94000"/>
                <a:satMod val="80000"/>
                <a:lumMod val="106000"/>
              </a:schemeClr>
            </a:gs>
            <a:gs pos="100000">
              <a:schemeClr val="bg1">
                <a:shade val="80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44BDA8E-7099-42AD-957A-4F07E109C31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60933" y="960241"/>
            <a:ext cx="6849699" cy="4203872"/>
          </a:xfrm>
        </p:spPr>
        <p:txBody>
          <a:bodyPr anchor="ctr">
            <a:normAutofit/>
          </a:bodyPr>
          <a:lstStyle/>
          <a:p>
            <a:pPr algn="r"/>
            <a:r>
              <a:rPr lang="pt-BR" sz="5400"/>
              <a:t>Python no terminal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4C0FE375-EA6D-4ED0-92E3-2270B13432E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453071" y="964028"/>
            <a:ext cx="2770873" cy="4196299"/>
          </a:xfrm>
        </p:spPr>
        <p:txBody>
          <a:bodyPr anchor="ctr">
            <a:normAutofit/>
          </a:bodyPr>
          <a:lstStyle/>
          <a:p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8252411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F246CBC-E2C2-4AF9-80F7-492F9BCBEF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Como saber quantos parâmetros foram passados?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7247DAD7-634F-4F47-9455-FB7959EDED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 dirty="0" err="1"/>
              <a:t>len</a:t>
            </a:r>
            <a:r>
              <a:rPr lang="pt-BR" dirty="0"/>
              <a:t>(</a:t>
            </a:r>
            <a:r>
              <a:rPr lang="pt-BR" dirty="0" err="1"/>
              <a:t>sys.argv</a:t>
            </a:r>
            <a:r>
              <a:rPr lang="pt-BR" dirty="0"/>
              <a:t>)</a:t>
            </a:r>
          </a:p>
          <a:p>
            <a:r>
              <a:rPr lang="pt-BR" dirty="0"/>
              <a:t>Boa prática: testar se seu programa recebeu o número de argumentos correto</a:t>
            </a:r>
          </a:p>
        </p:txBody>
      </p:sp>
    </p:spTree>
    <p:extLst>
      <p:ext uri="{BB962C8B-B14F-4D97-AF65-F5344CB8AC3E}">
        <p14:creationId xmlns:p14="http://schemas.microsoft.com/office/powerpoint/2010/main" val="133849643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4AEBAF0-7200-4022-A0A6-AC94EC36DF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programa3.py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A6C7D4C1-1C22-4A79-BE4A-1DAB289B13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pt-BR" dirty="0"/>
              <a:t>#!/</a:t>
            </a:r>
            <a:r>
              <a:rPr lang="pt-BR" dirty="0" err="1"/>
              <a:t>usr</a:t>
            </a:r>
            <a:r>
              <a:rPr lang="pt-BR" dirty="0"/>
              <a:t>/bin/</a:t>
            </a:r>
            <a:r>
              <a:rPr lang="pt-BR" dirty="0" err="1"/>
              <a:t>env</a:t>
            </a:r>
            <a:r>
              <a:rPr lang="pt-BR" dirty="0"/>
              <a:t> python3</a:t>
            </a:r>
          </a:p>
          <a:p>
            <a:pPr marL="0" indent="0">
              <a:buNone/>
            </a:pPr>
            <a:r>
              <a:rPr lang="pt-BR" dirty="0" err="1"/>
              <a:t>import</a:t>
            </a:r>
            <a:r>
              <a:rPr lang="pt-BR" dirty="0"/>
              <a:t> </a:t>
            </a:r>
            <a:r>
              <a:rPr lang="pt-BR" dirty="0" err="1"/>
              <a:t>sys</a:t>
            </a:r>
            <a:endParaRPr lang="pt-BR" dirty="0"/>
          </a:p>
          <a:p>
            <a:pPr marL="0" indent="0">
              <a:buNone/>
            </a:pPr>
            <a:r>
              <a:rPr lang="pt-BR" dirty="0"/>
              <a:t>#</a:t>
            </a:r>
            <a:r>
              <a:rPr lang="pt-BR" dirty="0" err="1"/>
              <a:t>sys.argv</a:t>
            </a:r>
            <a:r>
              <a:rPr lang="pt-BR" dirty="0"/>
              <a:t> contém uma lista dos argumentos passados</a:t>
            </a:r>
          </a:p>
          <a:p>
            <a:pPr marL="0" indent="0">
              <a:buNone/>
            </a:pPr>
            <a:r>
              <a:rPr lang="pt-BR" dirty="0" err="1"/>
              <a:t>numargs</a:t>
            </a:r>
            <a:r>
              <a:rPr lang="pt-BR" dirty="0"/>
              <a:t> = </a:t>
            </a:r>
            <a:r>
              <a:rPr lang="pt-BR" dirty="0" err="1"/>
              <a:t>len</a:t>
            </a:r>
            <a:r>
              <a:rPr lang="pt-BR" dirty="0"/>
              <a:t>(</a:t>
            </a:r>
            <a:r>
              <a:rPr lang="pt-BR" dirty="0" err="1"/>
              <a:t>sys.argv</a:t>
            </a:r>
            <a:r>
              <a:rPr lang="pt-BR" dirty="0"/>
              <a:t>)</a:t>
            </a:r>
          </a:p>
          <a:p>
            <a:pPr marL="0" indent="0">
              <a:buNone/>
            </a:pPr>
            <a:r>
              <a:rPr lang="pt-BR" dirty="0" err="1"/>
              <a:t>if</a:t>
            </a:r>
            <a:r>
              <a:rPr lang="pt-BR" dirty="0"/>
              <a:t> </a:t>
            </a:r>
            <a:r>
              <a:rPr lang="pt-BR" dirty="0" err="1"/>
              <a:t>numargs</a:t>
            </a:r>
            <a:r>
              <a:rPr lang="pt-BR" dirty="0"/>
              <a:t> &lt; 3:</a:t>
            </a:r>
          </a:p>
          <a:p>
            <a:pPr marL="0" indent="0">
              <a:buNone/>
            </a:pPr>
            <a:r>
              <a:rPr lang="pt-BR" dirty="0"/>
              <a:t>    print("</a:t>
            </a:r>
            <a:r>
              <a:rPr lang="pt-BR" dirty="0" err="1"/>
              <a:t>Usage</a:t>
            </a:r>
            <a:r>
              <a:rPr lang="pt-BR" dirty="0"/>
              <a:t>: ", </a:t>
            </a:r>
            <a:r>
              <a:rPr lang="pt-BR" dirty="0" err="1"/>
              <a:t>sys.argv</a:t>
            </a:r>
            <a:r>
              <a:rPr lang="pt-BR" dirty="0"/>
              <a:t>[0] , "&lt;num1&gt; &lt;num2&gt;")  #ou </a:t>
            </a:r>
            <a:r>
              <a:rPr lang="pt-BR" dirty="0" err="1"/>
              <a:t>sys.stderr.write</a:t>
            </a:r>
            <a:r>
              <a:rPr lang="pt-BR" dirty="0"/>
              <a:t>("</a:t>
            </a:r>
            <a:r>
              <a:rPr lang="pt-BR" dirty="0" err="1"/>
              <a:t>message</a:t>
            </a:r>
            <a:r>
              <a:rPr lang="pt-BR" dirty="0"/>
              <a:t>")</a:t>
            </a:r>
          </a:p>
          <a:p>
            <a:pPr marL="0" indent="0">
              <a:buNone/>
            </a:pPr>
            <a:r>
              <a:rPr lang="pt-BR" dirty="0"/>
              <a:t>    </a:t>
            </a:r>
            <a:r>
              <a:rPr lang="pt-BR" dirty="0" err="1"/>
              <a:t>exit</a:t>
            </a:r>
            <a:r>
              <a:rPr lang="pt-BR" dirty="0"/>
              <a:t>(1)  #Qualquer código de saída diferente de zero significa que o programa deu erro</a:t>
            </a:r>
          </a:p>
          <a:p>
            <a:pPr marL="0" indent="0">
              <a:buNone/>
            </a:pPr>
            <a:r>
              <a:rPr lang="pt-BR" dirty="0" err="1"/>
              <a:t>else</a:t>
            </a:r>
            <a:r>
              <a:rPr lang="pt-BR" dirty="0"/>
              <a:t>:</a:t>
            </a:r>
          </a:p>
          <a:p>
            <a:pPr marL="0" indent="0">
              <a:buNone/>
            </a:pPr>
            <a:r>
              <a:rPr lang="pt-BR" dirty="0"/>
              <a:t>    a = </a:t>
            </a:r>
            <a:r>
              <a:rPr lang="pt-BR" dirty="0" err="1"/>
              <a:t>int</a:t>
            </a:r>
            <a:r>
              <a:rPr lang="pt-BR" dirty="0"/>
              <a:t>(</a:t>
            </a:r>
            <a:r>
              <a:rPr lang="pt-BR" dirty="0" err="1"/>
              <a:t>sys.argv</a:t>
            </a:r>
            <a:r>
              <a:rPr lang="pt-BR" dirty="0"/>
              <a:t>[1])</a:t>
            </a:r>
          </a:p>
          <a:p>
            <a:pPr marL="0" indent="0">
              <a:buNone/>
            </a:pPr>
            <a:r>
              <a:rPr lang="pt-BR" dirty="0"/>
              <a:t>    b = </a:t>
            </a:r>
            <a:r>
              <a:rPr lang="pt-BR" dirty="0" err="1"/>
              <a:t>int</a:t>
            </a:r>
            <a:r>
              <a:rPr lang="pt-BR" dirty="0"/>
              <a:t>(</a:t>
            </a:r>
            <a:r>
              <a:rPr lang="pt-BR" dirty="0" err="1"/>
              <a:t>sys.argv</a:t>
            </a:r>
            <a:r>
              <a:rPr lang="pt-BR" dirty="0"/>
              <a:t>[2])</a:t>
            </a:r>
          </a:p>
          <a:p>
            <a:pPr marL="0" indent="0">
              <a:buNone/>
            </a:pPr>
            <a:r>
              <a:rPr lang="pt-BR" dirty="0"/>
              <a:t>    c = </a:t>
            </a:r>
            <a:r>
              <a:rPr lang="pt-BR" dirty="0" err="1"/>
              <a:t>a+b</a:t>
            </a:r>
            <a:endParaRPr lang="pt-BR" dirty="0"/>
          </a:p>
          <a:p>
            <a:pPr marL="0" indent="0">
              <a:buNone/>
            </a:pPr>
            <a:r>
              <a:rPr lang="pt-BR" dirty="0"/>
              <a:t>    print(</a:t>
            </a:r>
            <a:r>
              <a:rPr lang="pt-BR" dirty="0" err="1"/>
              <a:t>f"A</a:t>
            </a:r>
            <a:r>
              <a:rPr lang="pt-BR" dirty="0"/>
              <a:t> soma de {a} e {b} é {c}")</a:t>
            </a:r>
          </a:p>
          <a:p>
            <a:pPr marL="0" indent="0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58242639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539297A-B77F-495F-98DE-367C6258A3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imc.py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41F1AD9B-A28F-4FE8-B5C8-45428B602D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pt-BR" dirty="0"/>
              <a:t>Faça um imc.py que receba dois argumentos da linha de comando (</a:t>
            </a:r>
            <a:r>
              <a:rPr lang="pt-BR" dirty="0">
                <a:solidFill>
                  <a:srgbClr val="FF0000"/>
                </a:solidFill>
              </a:rPr>
              <a:t>altura</a:t>
            </a:r>
            <a:r>
              <a:rPr lang="pt-BR" dirty="0"/>
              <a:t> em m e </a:t>
            </a:r>
            <a:r>
              <a:rPr lang="pt-BR" dirty="0">
                <a:solidFill>
                  <a:srgbClr val="FF0000"/>
                </a:solidFill>
              </a:rPr>
              <a:t>peso</a:t>
            </a:r>
            <a:r>
              <a:rPr lang="pt-BR" dirty="0"/>
              <a:t> em Kg)  , calcule o IMC e imprima o valor na tela. </a:t>
            </a:r>
          </a:p>
          <a:p>
            <a:r>
              <a:rPr lang="pt-BR" dirty="0"/>
              <a:t>O programa deve ter função chamada </a:t>
            </a:r>
            <a:r>
              <a:rPr lang="pt-BR" dirty="0" err="1"/>
              <a:t>calc_imc</a:t>
            </a:r>
            <a:r>
              <a:rPr lang="pt-BR" dirty="0"/>
              <a:t> que retorna o </a:t>
            </a:r>
            <a:r>
              <a:rPr lang="pt-BR" dirty="0" err="1"/>
              <a:t>imc</a:t>
            </a:r>
            <a:r>
              <a:rPr lang="pt-BR" dirty="0"/>
              <a:t> como um </a:t>
            </a:r>
            <a:r>
              <a:rPr lang="pt-BR" dirty="0" err="1"/>
              <a:t>float</a:t>
            </a:r>
            <a:r>
              <a:rPr lang="pt-BR" dirty="0"/>
              <a:t>. No programa principal, chame a função </a:t>
            </a:r>
            <a:r>
              <a:rPr lang="pt-BR" dirty="0" err="1"/>
              <a:t>calc_imc</a:t>
            </a:r>
            <a:r>
              <a:rPr lang="pt-BR" dirty="0"/>
              <a:t>, pegue o resultado e imprima na tela.</a:t>
            </a:r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r>
              <a:rPr lang="pt-BR" dirty="0" err="1"/>
              <a:t>def</a:t>
            </a:r>
            <a:r>
              <a:rPr lang="pt-BR" dirty="0"/>
              <a:t>  </a:t>
            </a:r>
            <a:r>
              <a:rPr lang="pt-BR" dirty="0" err="1"/>
              <a:t>calc_imc</a:t>
            </a:r>
            <a:r>
              <a:rPr lang="pt-BR" dirty="0"/>
              <a:t>(</a:t>
            </a:r>
            <a:r>
              <a:rPr lang="pt-BR" dirty="0" err="1"/>
              <a:t>altura,peso</a:t>
            </a:r>
            <a:r>
              <a:rPr lang="pt-BR" dirty="0"/>
              <a:t>):</a:t>
            </a:r>
          </a:p>
          <a:p>
            <a:pPr marL="0" indent="0">
              <a:buNone/>
            </a:pPr>
            <a:r>
              <a:rPr lang="pt-BR" dirty="0"/>
              <a:t>    </a:t>
            </a:r>
            <a:r>
              <a:rPr lang="pt-BR" dirty="0" err="1"/>
              <a:t>imc</a:t>
            </a:r>
            <a:r>
              <a:rPr lang="pt-BR" dirty="0"/>
              <a:t> = ALGUM CALCULO</a:t>
            </a:r>
          </a:p>
          <a:p>
            <a:pPr marL="0" indent="0">
              <a:buNone/>
            </a:pPr>
            <a:r>
              <a:rPr lang="pt-BR" dirty="0"/>
              <a:t>    </a:t>
            </a:r>
            <a:r>
              <a:rPr lang="pt-BR" dirty="0" err="1"/>
              <a:t>return</a:t>
            </a:r>
            <a:r>
              <a:rPr lang="pt-BR" dirty="0"/>
              <a:t> </a:t>
            </a:r>
            <a:r>
              <a:rPr lang="pt-BR" dirty="0" err="1"/>
              <a:t>imc</a:t>
            </a:r>
            <a:endParaRPr lang="pt-BR" dirty="0"/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r>
              <a:rPr lang="pt-BR" dirty="0"/>
              <a:t>./imc.py altura peso</a:t>
            </a:r>
          </a:p>
        </p:txBody>
      </p:sp>
    </p:spTree>
    <p:extLst>
      <p:ext uri="{BB962C8B-B14F-4D97-AF65-F5344CB8AC3E}">
        <p14:creationId xmlns:p14="http://schemas.microsoft.com/office/powerpoint/2010/main" val="262384861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A62D082-1C10-43D8-B60F-0A6086DD24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programa4.py  (usando </a:t>
            </a:r>
            <a:r>
              <a:rPr lang="pt-BR" dirty="0" err="1"/>
              <a:t>import</a:t>
            </a:r>
            <a:r>
              <a:rPr lang="pt-BR" dirty="0"/>
              <a:t>)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8AF88BB1-8623-4E5C-BEBB-8017DEF798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pt-BR" dirty="0"/>
              <a:t>Programa imc.py tem uma função chamada </a:t>
            </a:r>
            <a:r>
              <a:rPr lang="pt-BR" dirty="0" err="1"/>
              <a:t>calc_imc</a:t>
            </a:r>
            <a:endParaRPr lang="pt-BR" dirty="0"/>
          </a:p>
          <a:p>
            <a:r>
              <a:rPr lang="pt-BR" dirty="0"/>
              <a:t>Faça um programa4.py que use a função </a:t>
            </a:r>
            <a:r>
              <a:rPr lang="pt-BR" dirty="0" err="1"/>
              <a:t>calc_imc</a:t>
            </a:r>
            <a:r>
              <a:rPr lang="pt-BR" dirty="0"/>
              <a:t> do imc.py</a:t>
            </a:r>
          </a:p>
          <a:p>
            <a:r>
              <a:rPr lang="pt-BR" dirty="0"/>
              <a:t>Importante: leia o slide seguinte para estruturar adequadamente seu programa</a:t>
            </a:r>
          </a:p>
          <a:p>
            <a:pPr marL="0" indent="0">
              <a:buNone/>
            </a:pPr>
            <a:r>
              <a:rPr lang="pt-BR" dirty="0">
                <a:solidFill>
                  <a:srgbClr val="FF0000"/>
                </a:solidFill>
              </a:rPr>
              <a:t>Três alternativas</a:t>
            </a:r>
            <a:r>
              <a:rPr lang="pt-BR" dirty="0"/>
              <a:t> que irão mudar a forma como a função </a:t>
            </a:r>
            <a:r>
              <a:rPr lang="pt-BR" dirty="0" err="1">
                <a:solidFill>
                  <a:srgbClr val="FF0000"/>
                </a:solidFill>
              </a:rPr>
              <a:t>calc_imc</a:t>
            </a:r>
            <a:r>
              <a:rPr lang="pt-BR" dirty="0">
                <a:solidFill>
                  <a:srgbClr val="FF0000"/>
                </a:solidFill>
              </a:rPr>
              <a:t> </a:t>
            </a:r>
            <a:r>
              <a:rPr lang="pt-BR" dirty="0"/>
              <a:t>será chamada:</a:t>
            </a:r>
          </a:p>
          <a:p>
            <a:r>
              <a:rPr lang="pt-BR" dirty="0" err="1"/>
              <a:t>import</a:t>
            </a:r>
            <a:r>
              <a:rPr lang="pt-BR" dirty="0"/>
              <a:t> </a:t>
            </a:r>
            <a:r>
              <a:rPr lang="pt-BR" dirty="0" err="1"/>
              <a:t>imc</a:t>
            </a:r>
            <a:endParaRPr lang="pt-BR" dirty="0"/>
          </a:p>
          <a:p>
            <a:pPr marL="0" indent="0">
              <a:buNone/>
            </a:pPr>
            <a:r>
              <a:rPr lang="pt-BR" dirty="0"/>
              <a:t>Chamada: </a:t>
            </a:r>
            <a:r>
              <a:rPr lang="pt-BR" dirty="0" err="1">
                <a:solidFill>
                  <a:srgbClr val="FF0000"/>
                </a:solidFill>
              </a:rPr>
              <a:t>imc.calc_imc</a:t>
            </a:r>
            <a:r>
              <a:rPr lang="pt-BR" dirty="0">
                <a:solidFill>
                  <a:srgbClr val="FF0000"/>
                </a:solidFill>
              </a:rPr>
              <a:t>(</a:t>
            </a:r>
            <a:r>
              <a:rPr lang="pt-BR" dirty="0" err="1">
                <a:solidFill>
                  <a:srgbClr val="FF0000"/>
                </a:solidFill>
              </a:rPr>
              <a:t>altura,peso</a:t>
            </a:r>
            <a:r>
              <a:rPr lang="pt-BR" dirty="0">
                <a:solidFill>
                  <a:srgbClr val="FF0000"/>
                </a:solidFill>
              </a:rPr>
              <a:t>)</a:t>
            </a:r>
          </a:p>
          <a:p>
            <a:r>
              <a:rPr lang="pt-BR" dirty="0" err="1"/>
              <a:t>import</a:t>
            </a:r>
            <a:r>
              <a:rPr lang="pt-BR" dirty="0"/>
              <a:t> </a:t>
            </a:r>
            <a:r>
              <a:rPr lang="pt-BR" dirty="0" err="1"/>
              <a:t>imc</a:t>
            </a:r>
            <a:r>
              <a:rPr lang="pt-BR" dirty="0"/>
              <a:t> as i</a:t>
            </a:r>
          </a:p>
          <a:p>
            <a:pPr marL="0" indent="0">
              <a:buNone/>
            </a:pPr>
            <a:r>
              <a:rPr lang="pt-BR" dirty="0"/>
              <a:t>Chamada: </a:t>
            </a:r>
            <a:r>
              <a:rPr lang="pt-BR" dirty="0" err="1">
                <a:solidFill>
                  <a:srgbClr val="FF0000"/>
                </a:solidFill>
              </a:rPr>
              <a:t>i.calc_imc</a:t>
            </a:r>
            <a:r>
              <a:rPr lang="pt-BR" dirty="0">
                <a:solidFill>
                  <a:srgbClr val="FF0000"/>
                </a:solidFill>
              </a:rPr>
              <a:t>(</a:t>
            </a:r>
            <a:r>
              <a:rPr lang="pt-BR" dirty="0" err="1">
                <a:solidFill>
                  <a:srgbClr val="FF0000"/>
                </a:solidFill>
              </a:rPr>
              <a:t>altura,peso</a:t>
            </a:r>
            <a:r>
              <a:rPr lang="pt-BR" dirty="0">
                <a:solidFill>
                  <a:srgbClr val="FF0000"/>
                </a:solidFill>
              </a:rPr>
              <a:t>)</a:t>
            </a:r>
          </a:p>
          <a:p>
            <a:r>
              <a:rPr lang="pt-BR" dirty="0" err="1"/>
              <a:t>from</a:t>
            </a:r>
            <a:r>
              <a:rPr lang="pt-BR" dirty="0"/>
              <a:t> </a:t>
            </a:r>
            <a:r>
              <a:rPr lang="pt-BR" dirty="0" err="1"/>
              <a:t>imc</a:t>
            </a:r>
            <a:r>
              <a:rPr lang="pt-BR" dirty="0"/>
              <a:t> </a:t>
            </a:r>
            <a:r>
              <a:rPr lang="pt-BR" dirty="0" err="1"/>
              <a:t>import</a:t>
            </a:r>
            <a:r>
              <a:rPr lang="pt-BR" dirty="0"/>
              <a:t> </a:t>
            </a:r>
            <a:r>
              <a:rPr lang="pt-BR" dirty="0" err="1"/>
              <a:t>calc_imc</a:t>
            </a:r>
            <a:endParaRPr lang="pt-BR" dirty="0"/>
          </a:p>
          <a:p>
            <a:pPr marL="0" indent="0">
              <a:buNone/>
            </a:pPr>
            <a:r>
              <a:rPr lang="pt-BR" dirty="0"/>
              <a:t>Chamada: </a:t>
            </a:r>
            <a:r>
              <a:rPr lang="pt-BR" dirty="0" err="1">
                <a:solidFill>
                  <a:srgbClr val="FF0000"/>
                </a:solidFill>
              </a:rPr>
              <a:t>calc_imc</a:t>
            </a:r>
            <a:r>
              <a:rPr lang="pt-BR" dirty="0">
                <a:solidFill>
                  <a:srgbClr val="FF0000"/>
                </a:solidFill>
              </a:rPr>
              <a:t>(</a:t>
            </a:r>
            <a:r>
              <a:rPr lang="pt-BR" dirty="0" err="1">
                <a:solidFill>
                  <a:srgbClr val="FF0000"/>
                </a:solidFill>
              </a:rPr>
              <a:t>altura,peso</a:t>
            </a:r>
            <a:r>
              <a:rPr lang="pt-BR" dirty="0">
                <a:solidFill>
                  <a:srgbClr val="FF0000"/>
                </a:solidFill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55451152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049A9E3-2515-4C45-BB9A-49E17B6B08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Como estrutura um programa para poder ser importado ou rodado diretamente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EF5E740B-86AE-40AA-9882-96A48EEF0C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32500" lnSpcReduction="20000"/>
          </a:bodyPr>
          <a:lstStyle/>
          <a:p>
            <a:pPr marL="0" indent="0">
              <a:buNone/>
            </a:pPr>
            <a:r>
              <a:rPr lang="pt-BR" sz="4400" dirty="0"/>
              <a:t>#!/</a:t>
            </a:r>
            <a:r>
              <a:rPr lang="pt-BR" sz="4400" dirty="0" err="1"/>
              <a:t>usr</a:t>
            </a:r>
            <a:r>
              <a:rPr lang="pt-BR" sz="4400" dirty="0"/>
              <a:t>/bin/</a:t>
            </a:r>
            <a:r>
              <a:rPr lang="pt-BR" sz="4400" dirty="0" err="1"/>
              <a:t>env</a:t>
            </a:r>
            <a:r>
              <a:rPr lang="pt-BR" sz="4400" dirty="0"/>
              <a:t> python3</a:t>
            </a:r>
          </a:p>
          <a:p>
            <a:pPr marL="0" indent="0">
              <a:buNone/>
            </a:pPr>
            <a:r>
              <a:rPr lang="pt-BR" sz="4400" dirty="0" err="1"/>
              <a:t>import</a:t>
            </a:r>
            <a:r>
              <a:rPr lang="pt-BR" sz="4400" dirty="0"/>
              <a:t> </a:t>
            </a:r>
            <a:r>
              <a:rPr lang="pt-BR" sz="4400" dirty="0" err="1"/>
              <a:t>sys</a:t>
            </a:r>
            <a:endParaRPr lang="pt-BR" sz="3700" dirty="0"/>
          </a:p>
          <a:p>
            <a:pPr marL="0" indent="0">
              <a:buNone/>
            </a:pPr>
            <a:endParaRPr lang="pt-BR" sz="3700" dirty="0"/>
          </a:p>
          <a:p>
            <a:pPr marL="0" indent="0">
              <a:buNone/>
            </a:pPr>
            <a:r>
              <a:rPr lang="pt-BR" sz="3700" dirty="0" err="1">
                <a:solidFill>
                  <a:srgbClr val="FF0000"/>
                </a:solidFill>
              </a:rPr>
              <a:t>def</a:t>
            </a:r>
            <a:r>
              <a:rPr lang="pt-BR" sz="3700" dirty="0">
                <a:solidFill>
                  <a:srgbClr val="FF0000"/>
                </a:solidFill>
              </a:rPr>
              <a:t> </a:t>
            </a:r>
            <a:r>
              <a:rPr lang="pt-BR" sz="3700" dirty="0" err="1">
                <a:solidFill>
                  <a:srgbClr val="FF0000"/>
                </a:solidFill>
              </a:rPr>
              <a:t>calc_imc</a:t>
            </a:r>
            <a:r>
              <a:rPr lang="pt-BR" sz="3700" dirty="0">
                <a:solidFill>
                  <a:srgbClr val="FF0000"/>
                </a:solidFill>
              </a:rPr>
              <a:t>(peso, altura):</a:t>
            </a:r>
          </a:p>
          <a:p>
            <a:pPr marL="0" indent="0">
              <a:buNone/>
            </a:pPr>
            <a:r>
              <a:rPr lang="pt-BR" sz="3700" dirty="0">
                <a:solidFill>
                  <a:srgbClr val="FF0000"/>
                </a:solidFill>
              </a:rPr>
              <a:t>    </a:t>
            </a:r>
            <a:r>
              <a:rPr lang="pt-BR" sz="3700" dirty="0" err="1">
                <a:solidFill>
                  <a:srgbClr val="FF0000"/>
                </a:solidFill>
              </a:rPr>
              <a:t>return</a:t>
            </a:r>
            <a:r>
              <a:rPr lang="pt-BR" sz="3700" dirty="0">
                <a:solidFill>
                  <a:srgbClr val="FF0000"/>
                </a:solidFill>
              </a:rPr>
              <a:t> peso/altura**2</a:t>
            </a:r>
          </a:p>
          <a:p>
            <a:pPr marL="0" indent="0">
              <a:buNone/>
            </a:pPr>
            <a:endParaRPr lang="pt-BR" sz="3700" dirty="0"/>
          </a:p>
          <a:p>
            <a:pPr marL="0" indent="0">
              <a:buNone/>
            </a:pPr>
            <a:r>
              <a:rPr lang="pt-BR" sz="3700" dirty="0" err="1">
                <a:solidFill>
                  <a:srgbClr val="FF0000"/>
                </a:solidFill>
              </a:rPr>
              <a:t>def</a:t>
            </a:r>
            <a:r>
              <a:rPr lang="pt-BR" sz="3700" dirty="0">
                <a:solidFill>
                  <a:srgbClr val="FF0000"/>
                </a:solidFill>
              </a:rPr>
              <a:t> </a:t>
            </a:r>
            <a:r>
              <a:rPr lang="pt-BR" sz="3700" dirty="0" err="1">
                <a:solidFill>
                  <a:srgbClr val="FF0000"/>
                </a:solidFill>
              </a:rPr>
              <a:t>main</a:t>
            </a:r>
            <a:r>
              <a:rPr lang="pt-BR" sz="3700" dirty="0">
                <a:solidFill>
                  <a:srgbClr val="FF0000"/>
                </a:solidFill>
              </a:rPr>
              <a:t>():</a:t>
            </a:r>
          </a:p>
          <a:p>
            <a:pPr marL="0" indent="0">
              <a:buNone/>
            </a:pPr>
            <a:r>
              <a:rPr lang="pt-BR" sz="3700" dirty="0">
                <a:solidFill>
                  <a:srgbClr val="FF0000"/>
                </a:solidFill>
              </a:rPr>
              <a:t>    código principal do programa</a:t>
            </a:r>
          </a:p>
          <a:p>
            <a:pPr marL="0" indent="0">
              <a:buNone/>
            </a:pPr>
            <a:endParaRPr lang="pt-BR" sz="3700" dirty="0"/>
          </a:p>
          <a:p>
            <a:pPr marL="0" indent="0">
              <a:buNone/>
            </a:pPr>
            <a:r>
              <a:rPr lang="pt-BR" sz="3700" dirty="0"/>
              <a:t>#Se o programa for rodado diretamente, a variável implícita __</a:t>
            </a:r>
            <a:r>
              <a:rPr lang="pt-BR" sz="3700" dirty="0" err="1"/>
              <a:t>name</a:t>
            </a:r>
            <a:r>
              <a:rPr lang="pt-BR" sz="3700" dirty="0"/>
              <a:t>__ == ‘__</a:t>
            </a:r>
            <a:r>
              <a:rPr lang="pt-BR" sz="3700" dirty="0" err="1"/>
              <a:t>main</a:t>
            </a:r>
            <a:r>
              <a:rPr lang="pt-BR" sz="3700" dirty="0"/>
              <a:t>__’</a:t>
            </a:r>
          </a:p>
          <a:p>
            <a:pPr marL="0" indent="0">
              <a:buNone/>
            </a:pPr>
            <a:r>
              <a:rPr lang="pt-BR" sz="3700" dirty="0"/>
              <a:t>#Se for importado, __</a:t>
            </a:r>
            <a:r>
              <a:rPr lang="pt-BR" sz="3700" dirty="0" err="1"/>
              <a:t>name</a:t>
            </a:r>
            <a:r>
              <a:rPr lang="pt-BR" sz="3700" dirty="0"/>
              <a:t>__ será diferente de __</a:t>
            </a:r>
            <a:r>
              <a:rPr lang="pt-BR" sz="3700" dirty="0" err="1"/>
              <a:t>main</a:t>
            </a:r>
            <a:r>
              <a:rPr lang="pt-BR" sz="3700" dirty="0"/>
              <a:t>__ e o método </a:t>
            </a:r>
            <a:r>
              <a:rPr lang="pt-BR" sz="3700" dirty="0" err="1"/>
              <a:t>main</a:t>
            </a:r>
            <a:r>
              <a:rPr lang="pt-BR" sz="3700" dirty="0"/>
              <a:t>() não será executado</a:t>
            </a:r>
          </a:p>
          <a:p>
            <a:pPr marL="0" indent="0">
              <a:buNone/>
            </a:pPr>
            <a:r>
              <a:rPr lang="pt-BR" sz="3700" dirty="0" err="1">
                <a:solidFill>
                  <a:srgbClr val="FF0000"/>
                </a:solidFill>
              </a:rPr>
              <a:t>if</a:t>
            </a:r>
            <a:r>
              <a:rPr lang="pt-BR" sz="3700" dirty="0">
                <a:solidFill>
                  <a:srgbClr val="FF0000"/>
                </a:solidFill>
              </a:rPr>
              <a:t> __</a:t>
            </a:r>
            <a:r>
              <a:rPr lang="pt-BR" sz="3700" dirty="0" err="1">
                <a:solidFill>
                  <a:srgbClr val="FF0000"/>
                </a:solidFill>
              </a:rPr>
              <a:t>name</a:t>
            </a:r>
            <a:r>
              <a:rPr lang="pt-BR" sz="3700" dirty="0">
                <a:solidFill>
                  <a:srgbClr val="FF0000"/>
                </a:solidFill>
              </a:rPr>
              <a:t>__ == ‘__</a:t>
            </a:r>
            <a:r>
              <a:rPr lang="pt-BR" sz="3700" dirty="0" err="1">
                <a:solidFill>
                  <a:srgbClr val="FF0000"/>
                </a:solidFill>
              </a:rPr>
              <a:t>main</a:t>
            </a:r>
            <a:r>
              <a:rPr lang="pt-BR" sz="3700" dirty="0">
                <a:solidFill>
                  <a:srgbClr val="FF0000"/>
                </a:solidFill>
              </a:rPr>
              <a:t>__’:  </a:t>
            </a:r>
          </a:p>
          <a:p>
            <a:pPr marL="0" indent="0">
              <a:buNone/>
            </a:pPr>
            <a:r>
              <a:rPr lang="pt-BR" sz="3700" dirty="0">
                <a:solidFill>
                  <a:srgbClr val="FF0000"/>
                </a:solidFill>
              </a:rPr>
              <a:t>        </a:t>
            </a:r>
            <a:r>
              <a:rPr lang="pt-BR" sz="3700" dirty="0" err="1">
                <a:solidFill>
                  <a:srgbClr val="FF0000"/>
                </a:solidFill>
              </a:rPr>
              <a:t>main</a:t>
            </a:r>
            <a:r>
              <a:rPr lang="pt-BR" sz="3700" dirty="0">
                <a:solidFill>
                  <a:srgbClr val="FF0000"/>
                </a:solidFill>
              </a:rPr>
              <a:t>()</a:t>
            </a:r>
          </a:p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68157983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64E456F-99BE-4A22-A651-B26766E77E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Virtual </a:t>
            </a:r>
            <a:r>
              <a:rPr lang="pt-BR" dirty="0" err="1"/>
              <a:t>environment</a:t>
            </a:r>
            <a:endParaRPr lang="pt-BR" dirty="0"/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01E702AC-BD44-44AB-B8AD-C63A1651B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 dirty="0"/>
              <a:t>É útil colocar seu programa junto com todos os módulos que ele usa num ambiente virtual</a:t>
            </a:r>
          </a:p>
          <a:p>
            <a:r>
              <a:rPr lang="pt-BR" dirty="0"/>
              <a:t>No ambiente virtual é possível instalar pacotes que só serão visíveis dentro do ambiente virtual, sem influenciar o resto do sistema</a:t>
            </a:r>
          </a:p>
          <a:p>
            <a:r>
              <a:rPr lang="pt-BR" dirty="0"/>
              <a:t>Você pode ter quantos ambientes virtuais quiser com cada um instalado em um diretório diferente.</a:t>
            </a:r>
          </a:p>
          <a:p>
            <a:pPr marL="457200" lvl="1" indent="0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82446120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4262842-242F-4ED3-88CD-9A3DAC4C67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Como criar um ambiente virtual?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8984F7D9-EB7D-4934-8F31-49802DC7EA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 dirty="0"/>
              <a:t>Entre no diretório onde você quer criar o ambiente virtual</a:t>
            </a:r>
          </a:p>
          <a:p>
            <a:r>
              <a:rPr lang="pt-BR" dirty="0" err="1"/>
              <a:t>virtualenv</a:t>
            </a:r>
            <a:r>
              <a:rPr lang="pt-BR" dirty="0"/>
              <a:t> –p python3 NOME_DO_AMBIENTE_VIRTUAL</a:t>
            </a:r>
          </a:p>
          <a:p>
            <a:endParaRPr lang="pt-BR" dirty="0"/>
          </a:p>
          <a:p>
            <a:r>
              <a:rPr lang="pt-BR" dirty="0" err="1"/>
              <a:t>Ex</a:t>
            </a:r>
            <a:r>
              <a:rPr lang="pt-BR" dirty="0"/>
              <a:t>:   </a:t>
            </a:r>
            <a:r>
              <a:rPr lang="pt-BR" dirty="0" err="1"/>
              <a:t>virtualenv</a:t>
            </a:r>
            <a:r>
              <a:rPr lang="pt-BR" dirty="0"/>
              <a:t> –p python3 </a:t>
            </a:r>
            <a:r>
              <a:rPr lang="pt-BR" dirty="0" err="1"/>
              <a:t>venv</a:t>
            </a:r>
            <a:endParaRPr lang="pt-BR" dirty="0"/>
          </a:p>
          <a:p>
            <a:r>
              <a:rPr lang="pt-BR" dirty="0"/>
              <a:t>A linha acima irá criar um subdiretório </a:t>
            </a:r>
            <a:r>
              <a:rPr lang="pt-BR" dirty="0" err="1"/>
              <a:t>venv</a:t>
            </a:r>
            <a:r>
              <a:rPr lang="pt-BR" dirty="0"/>
              <a:t> contendo o interpretador </a:t>
            </a:r>
            <a:r>
              <a:rPr lang="pt-BR" dirty="0" err="1"/>
              <a:t>python</a:t>
            </a:r>
            <a:r>
              <a:rPr lang="pt-BR" dirty="0"/>
              <a:t>, a biblioteca padrão e tudo mais pro </a:t>
            </a:r>
            <a:r>
              <a:rPr lang="pt-BR" dirty="0" err="1"/>
              <a:t>python</a:t>
            </a:r>
            <a:r>
              <a:rPr lang="pt-BR" dirty="0"/>
              <a:t> funcionar</a:t>
            </a:r>
          </a:p>
          <a:p>
            <a:pPr marL="0" indent="0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331496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579D7D6-EDE8-4E48-A093-6A83D22DB3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Ativando o ambiente virtual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0EE1A53A-53F4-4F9D-AFAF-861BD948A8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pt-BR" dirty="0" err="1"/>
              <a:t>source</a:t>
            </a:r>
            <a:r>
              <a:rPr lang="pt-BR" dirty="0"/>
              <a:t> </a:t>
            </a:r>
            <a:r>
              <a:rPr lang="pt-BR" dirty="0" err="1"/>
              <a:t>venv</a:t>
            </a:r>
            <a:r>
              <a:rPr lang="pt-BR" dirty="0"/>
              <a:t>/bin/</a:t>
            </a:r>
            <a:r>
              <a:rPr lang="pt-BR" dirty="0" err="1"/>
              <a:t>activate</a:t>
            </a:r>
            <a:endParaRPr lang="pt-BR" dirty="0"/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r>
              <a:rPr lang="pt-BR" dirty="0" err="1"/>
              <a:t>pip</a:t>
            </a:r>
            <a:r>
              <a:rPr lang="pt-BR" dirty="0"/>
              <a:t> </a:t>
            </a:r>
            <a:r>
              <a:rPr lang="pt-BR" dirty="0" err="1"/>
              <a:t>install</a:t>
            </a:r>
            <a:r>
              <a:rPr lang="pt-BR" dirty="0"/>
              <a:t> </a:t>
            </a:r>
            <a:r>
              <a:rPr lang="pt-BR" dirty="0" err="1"/>
              <a:t>numpy</a:t>
            </a:r>
            <a:endParaRPr lang="pt-BR" dirty="0"/>
          </a:p>
          <a:p>
            <a:pPr marL="0" indent="0">
              <a:buNone/>
            </a:pPr>
            <a:r>
              <a:rPr lang="pt-BR" dirty="0" err="1"/>
              <a:t>pip</a:t>
            </a:r>
            <a:r>
              <a:rPr lang="pt-BR" dirty="0"/>
              <a:t> </a:t>
            </a:r>
            <a:r>
              <a:rPr lang="pt-BR" dirty="0" err="1"/>
              <a:t>install</a:t>
            </a:r>
            <a:r>
              <a:rPr lang="pt-BR" dirty="0"/>
              <a:t> </a:t>
            </a:r>
            <a:r>
              <a:rPr lang="pt-BR" dirty="0" err="1"/>
              <a:t>matplotlib</a:t>
            </a:r>
            <a:endParaRPr lang="pt-BR" dirty="0"/>
          </a:p>
          <a:p>
            <a:pPr marL="0" indent="0">
              <a:buNone/>
            </a:pPr>
            <a:r>
              <a:rPr lang="pt-BR" dirty="0"/>
              <a:t>...</a:t>
            </a:r>
          </a:p>
          <a:p>
            <a:pPr marL="0" indent="0">
              <a:buNone/>
            </a:pPr>
            <a:r>
              <a:rPr lang="pt-BR" dirty="0" err="1"/>
              <a:t>python</a:t>
            </a:r>
            <a:r>
              <a:rPr lang="pt-BR" dirty="0"/>
              <a:t> meu_programa.py (ou ./programa.py)</a:t>
            </a:r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endParaRPr lang="pt-BR" dirty="0"/>
          </a:p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67808156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9C8E525-CFF9-4DA8-B01A-A4F0E22729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Teste do </a:t>
            </a:r>
            <a:r>
              <a:rPr lang="pt-BR" dirty="0" err="1"/>
              <a:t>numpy</a:t>
            </a:r>
            <a:endParaRPr lang="pt-BR" dirty="0"/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0D361C6C-D1CC-4174-BBE2-E3097FB581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 dirty="0"/>
              <a:t>#!/</a:t>
            </a:r>
            <a:r>
              <a:rPr lang="pt-BR" dirty="0" err="1"/>
              <a:t>usr</a:t>
            </a:r>
            <a:r>
              <a:rPr lang="pt-BR" dirty="0"/>
              <a:t>/bin/</a:t>
            </a:r>
            <a:r>
              <a:rPr lang="pt-BR" dirty="0" err="1"/>
              <a:t>env</a:t>
            </a:r>
            <a:r>
              <a:rPr lang="pt-BR" dirty="0"/>
              <a:t> python3</a:t>
            </a:r>
          </a:p>
          <a:p>
            <a:r>
              <a:rPr lang="pt-BR" dirty="0" err="1"/>
              <a:t>import</a:t>
            </a:r>
            <a:r>
              <a:rPr lang="pt-BR" dirty="0"/>
              <a:t> </a:t>
            </a:r>
            <a:r>
              <a:rPr lang="pt-BR" dirty="0" err="1"/>
              <a:t>numpy</a:t>
            </a:r>
            <a:r>
              <a:rPr lang="pt-BR" dirty="0"/>
              <a:t> as </a:t>
            </a:r>
            <a:r>
              <a:rPr lang="pt-BR" dirty="0" err="1"/>
              <a:t>np</a:t>
            </a:r>
            <a:endParaRPr lang="pt-BR" dirty="0"/>
          </a:p>
          <a:p>
            <a:r>
              <a:rPr lang="pt-BR" dirty="0"/>
              <a:t>X = </a:t>
            </a:r>
            <a:r>
              <a:rPr lang="pt-BR" dirty="0" err="1"/>
              <a:t>np.array</a:t>
            </a:r>
            <a:r>
              <a:rPr lang="pt-BR" dirty="0"/>
              <a:t>([[1,2],[3,4]])</a:t>
            </a:r>
          </a:p>
          <a:p>
            <a:r>
              <a:rPr lang="pt-BR" dirty="0"/>
              <a:t>Y = </a:t>
            </a:r>
            <a:r>
              <a:rPr lang="pt-BR" dirty="0" err="1"/>
              <a:t>np.array</a:t>
            </a:r>
            <a:r>
              <a:rPr lang="pt-BR" dirty="0"/>
              <a:t>([[2,3],[5,8]])</a:t>
            </a:r>
          </a:p>
          <a:p>
            <a:r>
              <a:rPr lang="pt-BR" dirty="0"/>
              <a:t>e = np.dot(X,Y)</a:t>
            </a:r>
          </a:p>
          <a:p>
            <a:r>
              <a:rPr lang="pt-BR" dirty="0"/>
              <a:t>print(e)</a:t>
            </a:r>
          </a:p>
        </p:txBody>
      </p:sp>
    </p:spTree>
    <p:extLst>
      <p:ext uri="{BB962C8B-B14F-4D97-AF65-F5344CB8AC3E}">
        <p14:creationId xmlns:p14="http://schemas.microsoft.com/office/powerpoint/2010/main" val="282406242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335EC3D-690D-4B1D-B1EE-2A4B8B6D08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Desativando o ambiente virtual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2E1EBBC4-FF71-47C5-A449-0B2BF31791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 dirty="0"/>
              <a:t>Comando: </a:t>
            </a:r>
            <a:r>
              <a:rPr lang="pt-BR" dirty="0" err="1">
                <a:solidFill>
                  <a:srgbClr val="FF0000"/>
                </a:solidFill>
              </a:rPr>
              <a:t>deactivate</a:t>
            </a:r>
            <a:endParaRPr lang="pt-BR" dirty="0">
              <a:solidFill>
                <a:srgbClr val="FF0000"/>
              </a:solidFill>
            </a:endParaRPr>
          </a:p>
          <a:p>
            <a:endParaRPr lang="pt-BR" dirty="0">
              <a:solidFill>
                <a:srgbClr val="FF0000"/>
              </a:solidFill>
            </a:endParaRPr>
          </a:p>
          <a:p>
            <a:r>
              <a:rPr lang="pt-BR" dirty="0">
                <a:solidFill>
                  <a:schemeClr val="tx1"/>
                </a:solidFill>
              </a:rPr>
              <a:t>Você pode criar vários ambientes virtuais, um para cada programa, e instalar os módulos que cada um usa com o </a:t>
            </a:r>
            <a:r>
              <a:rPr lang="pt-BR" dirty="0" err="1">
                <a:solidFill>
                  <a:schemeClr val="tx1"/>
                </a:solidFill>
              </a:rPr>
              <a:t>pip</a:t>
            </a:r>
            <a:r>
              <a:rPr lang="pt-BR" dirty="0">
                <a:solidFill>
                  <a:schemeClr val="tx1"/>
                </a:solidFill>
              </a:rPr>
              <a:t> (instalador de pacotes </a:t>
            </a:r>
            <a:r>
              <a:rPr lang="pt-BR" dirty="0" err="1">
                <a:solidFill>
                  <a:schemeClr val="tx1"/>
                </a:solidFill>
              </a:rPr>
              <a:t>python</a:t>
            </a:r>
            <a:r>
              <a:rPr lang="pt-BR" dirty="0">
                <a:solidFill>
                  <a:schemeClr val="tx1"/>
                </a:solidFill>
              </a:rPr>
              <a:t>)</a:t>
            </a:r>
          </a:p>
          <a:p>
            <a:endParaRPr lang="pt-BR" dirty="0">
              <a:solidFill>
                <a:schemeClr val="tx1"/>
              </a:solidFill>
            </a:endParaRPr>
          </a:p>
          <a:p>
            <a:r>
              <a:rPr lang="pt-BR" dirty="0">
                <a:solidFill>
                  <a:schemeClr val="tx1"/>
                </a:solidFill>
              </a:rPr>
              <a:t>Python </a:t>
            </a:r>
            <a:r>
              <a:rPr lang="pt-BR" dirty="0" err="1">
                <a:solidFill>
                  <a:schemeClr val="tx1"/>
                </a:solidFill>
              </a:rPr>
              <a:t>Package</a:t>
            </a:r>
            <a:r>
              <a:rPr lang="pt-BR" dirty="0">
                <a:solidFill>
                  <a:schemeClr val="tx1"/>
                </a:solidFill>
              </a:rPr>
              <a:t> Index    </a:t>
            </a:r>
            <a:r>
              <a:rPr lang="pt-BR" dirty="0">
                <a:solidFill>
                  <a:schemeClr val="tx1"/>
                </a:solidFill>
                <a:hlinkClick r:id="rId2"/>
              </a:rPr>
              <a:t>https://pypi.org/</a:t>
            </a:r>
            <a:endParaRPr lang="pt-BR" dirty="0">
              <a:solidFill>
                <a:schemeClr val="tx1"/>
              </a:solidFill>
            </a:endParaRPr>
          </a:p>
          <a:p>
            <a:endParaRPr lang="pt-BR" dirty="0">
              <a:solidFill>
                <a:schemeClr val="tx1"/>
              </a:solidFill>
            </a:endParaRPr>
          </a:p>
          <a:p>
            <a:r>
              <a:rPr lang="pt-BR" dirty="0">
                <a:solidFill>
                  <a:schemeClr val="tx1"/>
                </a:solidFill>
              </a:rPr>
              <a:t>Trabalhando desta forma, você poderá usar o </a:t>
            </a:r>
            <a:r>
              <a:rPr lang="pt-BR" dirty="0" err="1">
                <a:solidFill>
                  <a:schemeClr val="tx1"/>
                </a:solidFill>
              </a:rPr>
              <a:t>python</a:t>
            </a:r>
            <a:r>
              <a:rPr lang="pt-BR" dirty="0">
                <a:solidFill>
                  <a:schemeClr val="tx1"/>
                </a:solidFill>
              </a:rPr>
              <a:t> numa máquina compartilhada sem mexer nas bibliotecas do sistema, evitar conflitos de versões </a:t>
            </a:r>
            <a:r>
              <a:rPr lang="pt-BR">
                <a:solidFill>
                  <a:schemeClr val="tx1"/>
                </a:solidFill>
              </a:rPr>
              <a:t>de pacotes etc.</a:t>
            </a:r>
            <a:endParaRPr lang="pt-BR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758088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A798F57-E84A-4A4D-A2B3-3167FC80C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Importante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27EF7700-8CC7-467C-B64E-7C6AEB88F0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 dirty="0"/>
              <a:t>Scripts Python são arquivos de texto puro. </a:t>
            </a:r>
          </a:p>
          <a:p>
            <a:r>
              <a:rPr lang="pt-BR" dirty="0"/>
              <a:t>Não use editores de documentos como Word ou LibreOffice Writer para editá-los</a:t>
            </a:r>
          </a:p>
          <a:p>
            <a:r>
              <a:rPr lang="pt-BR" dirty="0"/>
              <a:t>Use editores como </a:t>
            </a:r>
            <a:r>
              <a:rPr lang="pt-BR" dirty="0" err="1"/>
              <a:t>gedit</a:t>
            </a:r>
            <a:r>
              <a:rPr lang="pt-BR" dirty="0"/>
              <a:t>, </a:t>
            </a:r>
            <a:r>
              <a:rPr lang="pt-BR" dirty="0" err="1"/>
              <a:t>gvim</a:t>
            </a:r>
            <a:r>
              <a:rPr lang="pt-BR" dirty="0"/>
              <a:t>, </a:t>
            </a:r>
            <a:r>
              <a:rPr lang="pt-BR" dirty="0" err="1"/>
              <a:t>kate</a:t>
            </a:r>
            <a:r>
              <a:rPr lang="pt-BR" dirty="0"/>
              <a:t>(não tá instalado) ou o bloco de notas</a:t>
            </a:r>
          </a:p>
        </p:txBody>
      </p:sp>
    </p:spTree>
    <p:extLst>
      <p:ext uri="{BB962C8B-B14F-4D97-AF65-F5344CB8AC3E}">
        <p14:creationId xmlns:p14="http://schemas.microsoft.com/office/powerpoint/2010/main" val="3572500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0B36E93-A12F-4EB1-A539-E4BE312C74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49961" y="1600199"/>
            <a:ext cx="3173482" cy="4297680"/>
          </a:xfrm>
        </p:spPr>
        <p:txBody>
          <a:bodyPr anchor="ctr">
            <a:normAutofit/>
          </a:bodyPr>
          <a:lstStyle/>
          <a:p>
            <a:r>
              <a:rPr lang="pt-BR" dirty="0"/>
              <a:t>Dicas pra quem quiser usar o editor vim ou </a:t>
            </a:r>
            <a:r>
              <a:rPr lang="pt-BR" dirty="0" err="1"/>
              <a:t>gvim</a:t>
            </a:r>
            <a:r>
              <a:rPr lang="pt-BR" dirty="0"/>
              <a:t> para editar códigos Python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DECF2303-C7CC-4962-B926-D3098386D58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85151" y="1600199"/>
            <a:ext cx="6169703" cy="4297680"/>
          </a:xfrm>
        </p:spPr>
        <p:txBody>
          <a:bodyPr anchor="ctr">
            <a:normAutofit/>
          </a:bodyPr>
          <a:lstStyle/>
          <a:p>
            <a:r>
              <a:rPr lang="pt-BR" dirty="0"/>
              <a:t>Pacote </a:t>
            </a:r>
            <a:r>
              <a:rPr lang="pt-BR" dirty="0">
                <a:solidFill>
                  <a:srgbClr val="FF0000"/>
                </a:solidFill>
              </a:rPr>
              <a:t>vim-X11</a:t>
            </a:r>
            <a:r>
              <a:rPr lang="pt-BR" dirty="0"/>
              <a:t> (use o instalador de pacotes da sua distribuição)</a:t>
            </a:r>
          </a:p>
          <a:p>
            <a:r>
              <a:rPr lang="pt-BR" dirty="0"/>
              <a:t>Edite o arquivo chamado </a:t>
            </a:r>
            <a:r>
              <a:rPr lang="pt-BR" dirty="0">
                <a:solidFill>
                  <a:srgbClr val="FF0000"/>
                </a:solidFill>
              </a:rPr>
              <a:t>.</a:t>
            </a:r>
            <a:r>
              <a:rPr lang="pt-BR" dirty="0" err="1">
                <a:solidFill>
                  <a:srgbClr val="FF0000"/>
                </a:solidFill>
              </a:rPr>
              <a:t>vimrc</a:t>
            </a:r>
            <a:r>
              <a:rPr lang="pt-BR" dirty="0"/>
              <a:t> do seu </a:t>
            </a:r>
            <a:r>
              <a:rPr lang="pt-BR" dirty="0" err="1"/>
              <a:t>homedir</a:t>
            </a:r>
            <a:r>
              <a:rPr lang="pt-BR" dirty="0"/>
              <a:t> e adicione as seguintes linhas no final</a:t>
            </a:r>
          </a:p>
          <a:p>
            <a:r>
              <a:rPr lang="pt-BR" dirty="0"/>
              <a:t>Se você for o administrador (root), pode fazer a configuração para todos os usuários editando o arquivo </a:t>
            </a:r>
            <a:r>
              <a:rPr lang="pt-BR" dirty="0">
                <a:solidFill>
                  <a:srgbClr val="FF0000"/>
                </a:solidFill>
              </a:rPr>
              <a:t>/</a:t>
            </a:r>
            <a:r>
              <a:rPr lang="pt-BR" dirty="0" err="1">
                <a:solidFill>
                  <a:srgbClr val="FF0000"/>
                </a:solidFill>
              </a:rPr>
              <a:t>etc</a:t>
            </a:r>
            <a:r>
              <a:rPr lang="pt-BR" dirty="0">
                <a:solidFill>
                  <a:srgbClr val="FF0000"/>
                </a:solidFill>
              </a:rPr>
              <a:t>/</a:t>
            </a:r>
            <a:r>
              <a:rPr lang="pt-BR" dirty="0" err="1">
                <a:solidFill>
                  <a:srgbClr val="FF0000"/>
                </a:solidFill>
              </a:rPr>
              <a:t>vimrc</a:t>
            </a:r>
            <a:endParaRPr lang="pt-BR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r>
              <a:rPr lang="pt-BR" dirty="0" err="1">
                <a:solidFill>
                  <a:srgbClr val="FF0000"/>
                </a:solidFill>
              </a:rPr>
              <a:t>syntax</a:t>
            </a:r>
            <a:r>
              <a:rPr lang="pt-BR" dirty="0">
                <a:solidFill>
                  <a:srgbClr val="FF0000"/>
                </a:solidFill>
              </a:rPr>
              <a:t> </a:t>
            </a:r>
            <a:r>
              <a:rPr lang="pt-BR" dirty="0" err="1">
                <a:solidFill>
                  <a:srgbClr val="FF0000"/>
                </a:solidFill>
              </a:rPr>
              <a:t>on</a:t>
            </a:r>
            <a:br>
              <a:rPr lang="pt-BR" dirty="0">
                <a:solidFill>
                  <a:srgbClr val="FF0000"/>
                </a:solidFill>
              </a:rPr>
            </a:br>
            <a:r>
              <a:rPr lang="pt-BR" dirty="0" err="1">
                <a:solidFill>
                  <a:srgbClr val="FF0000"/>
                </a:solidFill>
              </a:rPr>
              <a:t>filetype</a:t>
            </a:r>
            <a:r>
              <a:rPr lang="pt-BR" dirty="0">
                <a:solidFill>
                  <a:srgbClr val="FF0000"/>
                </a:solidFill>
              </a:rPr>
              <a:t> </a:t>
            </a:r>
            <a:r>
              <a:rPr lang="pt-BR" dirty="0" err="1">
                <a:solidFill>
                  <a:srgbClr val="FF0000"/>
                </a:solidFill>
              </a:rPr>
              <a:t>indent</a:t>
            </a:r>
            <a:r>
              <a:rPr lang="pt-BR" dirty="0">
                <a:solidFill>
                  <a:srgbClr val="FF0000"/>
                </a:solidFill>
              </a:rPr>
              <a:t> plugin </a:t>
            </a:r>
            <a:r>
              <a:rPr lang="pt-BR" dirty="0" err="1">
                <a:solidFill>
                  <a:srgbClr val="FF0000"/>
                </a:solidFill>
              </a:rPr>
              <a:t>on</a:t>
            </a:r>
            <a:br>
              <a:rPr lang="pt-BR" dirty="0">
                <a:solidFill>
                  <a:srgbClr val="FF0000"/>
                </a:solidFill>
              </a:rPr>
            </a:br>
            <a:r>
              <a:rPr lang="pt-BR" dirty="0">
                <a:solidFill>
                  <a:srgbClr val="FF0000"/>
                </a:solidFill>
              </a:rPr>
              <a:t>set </a:t>
            </a:r>
            <a:r>
              <a:rPr lang="pt-BR" dirty="0" err="1">
                <a:solidFill>
                  <a:srgbClr val="FF0000"/>
                </a:solidFill>
              </a:rPr>
              <a:t>modeline</a:t>
            </a:r>
            <a:br>
              <a:rPr lang="pt-BR" dirty="0">
                <a:solidFill>
                  <a:srgbClr val="FF0000"/>
                </a:solidFill>
              </a:rPr>
            </a:br>
            <a:r>
              <a:rPr lang="pt-BR" dirty="0">
                <a:solidFill>
                  <a:srgbClr val="FF0000"/>
                </a:solidFill>
              </a:rPr>
              <a:t>:set </a:t>
            </a:r>
            <a:r>
              <a:rPr lang="pt-BR" dirty="0" err="1">
                <a:solidFill>
                  <a:srgbClr val="FF0000"/>
                </a:solidFill>
              </a:rPr>
              <a:t>tabstop</a:t>
            </a:r>
            <a:r>
              <a:rPr lang="pt-BR" dirty="0">
                <a:solidFill>
                  <a:srgbClr val="FF0000"/>
                </a:solidFill>
              </a:rPr>
              <a:t>=8 </a:t>
            </a:r>
            <a:r>
              <a:rPr lang="pt-BR" dirty="0" err="1">
                <a:solidFill>
                  <a:srgbClr val="FF0000"/>
                </a:solidFill>
              </a:rPr>
              <a:t>expandtab</a:t>
            </a:r>
            <a:r>
              <a:rPr lang="pt-BR" dirty="0">
                <a:solidFill>
                  <a:srgbClr val="FF0000"/>
                </a:solidFill>
              </a:rPr>
              <a:t> </a:t>
            </a:r>
            <a:r>
              <a:rPr lang="pt-BR" dirty="0" err="1">
                <a:solidFill>
                  <a:srgbClr val="FF0000"/>
                </a:solidFill>
              </a:rPr>
              <a:t>shiftwidth</a:t>
            </a:r>
            <a:r>
              <a:rPr lang="pt-BR" dirty="0">
                <a:solidFill>
                  <a:srgbClr val="FF0000"/>
                </a:solidFill>
              </a:rPr>
              <a:t>=4 </a:t>
            </a:r>
            <a:r>
              <a:rPr lang="pt-BR" dirty="0" err="1">
                <a:solidFill>
                  <a:srgbClr val="FF0000"/>
                </a:solidFill>
              </a:rPr>
              <a:t>softtabstop</a:t>
            </a:r>
            <a:r>
              <a:rPr lang="pt-BR" dirty="0">
                <a:solidFill>
                  <a:srgbClr val="FF0000"/>
                </a:solidFill>
              </a:rPr>
              <a:t>=4</a:t>
            </a:r>
          </a:p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9142616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F4A52EA-754E-4E14-899D-4FAEA57879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Outros editores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EBD2DCA0-DFCC-4B6E-8ECD-EC1C146788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 dirty="0"/>
              <a:t>Kate (leve e multiplataforma)</a:t>
            </a:r>
          </a:p>
          <a:p>
            <a:r>
              <a:rPr lang="pt-BR" dirty="0" err="1"/>
              <a:t>PyCharm</a:t>
            </a:r>
            <a:r>
              <a:rPr lang="pt-BR" dirty="0"/>
              <a:t> (Community </a:t>
            </a:r>
            <a:r>
              <a:rPr lang="pt-BR" dirty="0" err="1"/>
              <a:t>edition</a:t>
            </a:r>
            <a:r>
              <a:rPr lang="pt-BR" dirty="0"/>
              <a:t> é </a:t>
            </a:r>
            <a:r>
              <a:rPr lang="pt-BR" dirty="0" err="1"/>
              <a:t>free</a:t>
            </a:r>
            <a:r>
              <a:rPr lang="pt-BR" dirty="0"/>
              <a:t> e cheio de recursos)</a:t>
            </a:r>
          </a:p>
          <a:p>
            <a:r>
              <a:rPr lang="pt-BR" dirty="0" err="1"/>
              <a:t>Gedit</a:t>
            </a:r>
            <a:r>
              <a:rPr lang="pt-BR" dirty="0"/>
              <a:t> (só faz colorir a sintaxe)</a:t>
            </a:r>
          </a:p>
          <a:p>
            <a:r>
              <a:rPr lang="pt-BR" dirty="0"/>
              <a:t>Bloco de notas no Windows (quebra um galho)</a:t>
            </a:r>
          </a:p>
          <a:p>
            <a:r>
              <a:rPr lang="pt-BR" dirty="0"/>
              <a:t>Ou ambientes mais sofisticados e pesados se estiver trabalhando num projeto com múltiplos scripts e pacotes (</a:t>
            </a:r>
            <a:r>
              <a:rPr lang="pt-BR" dirty="0" err="1"/>
              <a:t>Ex</a:t>
            </a:r>
            <a:r>
              <a:rPr lang="pt-BR" dirty="0"/>
              <a:t>: </a:t>
            </a:r>
            <a:r>
              <a:rPr lang="pt-BR" dirty="0" err="1"/>
              <a:t>PyDev</a:t>
            </a:r>
            <a:r>
              <a:rPr lang="pt-BR" dirty="0"/>
              <a:t> for Eclipse)</a:t>
            </a:r>
          </a:p>
          <a:p>
            <a:pPr marL="0" indent="0">
              <a:buNone/>
            </a:pPr>
            <a:r>
              <a:rPr lang="pt-BR" dirty="0"/>
              <a:t>Aqui iremos usar vim, </a:t>
            </a:r>
            <a:r>
              <a:rPr lang="pt-BR" dirty="0" err="1"/>
              <a:t>gvim</a:t>
            </a:r>
            <a:r>
              <a:rPr lang="pt-BR" dirty="0"/>
              <a:t> ou </a:t>
            </a:r>
            <a:r>
              <a:rPr lang="pt-BR" dirty="0" err="1"/>
              <a:t>gedit</a:t>
            </a:r>
            <a:r>
              <a:rPr lang="pt-BR" dirty="0"/>
              <a:t> (ou qualquer outro que encontrarem aí instalado)</a:t>
            </a:r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3865722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97416D3-1860-4761-8411-44AF68E633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3467" y="816638"/>
            <a:ext cx="3367359" cy="5224724"/>
          </a:xfrm>
        </p:spPr>
        <p:txBody>
          <a:bodyPr anchor="ctr">
            <a:normAutofit/>
          </a:bodyPr>
          <a:lstStyle/>
          <a:p>
            <a:r>
              <a:rPr lang="pt-BR"/>
              <a:t>Que versão do python?</a:t>
            </a:r>
          </a:p>
        </p:txBody>
      </p:sp>
      <p:cxnSp>
        <p:nvCxnSpPr>
          <p:cNvPr id="5" name="Straight Connector 7">
            <a:extLst>
              <a:ext uri="{FF2B5EF4-FFF2-40B4-BE49-F238E27FC236}">
                <a16:creationId xmlns:a16="http://schemas.microsoft.com/office/drawing/2014/main" id="{0B5F7E3B-C5F1-40E0-A491-558BAFBC112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4241804" y="1460500"/>
            <a:ext cx="0" cy="39370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9028C144-634B-4A9E-B234-9E69A9D788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654295" y="816638"/>
            <a:ext cx="4619706" cy="5224724"/>
          </a:xfrm>
        </p:spPr>
        <p:txBody>
          <a:bodyPr anchor="ctr">
            <a:normAutofit/>
          </a:bodyPr>
          <a:lstStyle/>
          <a:p>
            <a:r>
              <a:rPr lang="pt-BR" dirty="0" err="1">
                <a:solidFill>
                  <a:srgbClr val="FF0000"/>
                </a:solidFill>
              </a:rPr>
              <a:t>python</a:t>
            </a:r>
            <a:r>
              <a:rPr lang="pt-BR" dirty="0">
                <a:solidFill>
                  <a:srgbClr val="FF0000"/>
                </a:solidFill>
              </a:rPr>
              <a:t>  - -</a:t>
            </a:r>
            <a:r>
              <a:rPr lang="pt-BR" dirty="0" err="1">
                <a:solidFill>
                  <a:srgbClr val="FF0000"/>
                </a:solidFill>
              </a:rPr>
              <a:t>version</a:t>
            </a:r>
            <a:endParaRPr lang="pt-BR" dirty="0">
              <a:solidFill>
                <a:srgbClr val="FF0000"/>
              </a:solidFill>
            </a:endParaRPr>
          </a:p>
          <a:p>
            <a:r>
              <a:rPr lang="pt-BR" dirty="0">
                <a:solidFill>
                  <a:srgbClr val="FF0000"/>
                </a:solidFill>
              </a:rPr>
              <a:t>python3 --</a:t>
            </a:r>
            <a:r>
              <a:rPr lang="pt-BR" dirty="0" err="1">
                <a:solidFill>
                  <a:srgbClr val="FF0000"/>
                </a:solidFill>
              </a:rPr>
              <a:t>version</a:t>
            </a:r>
            <a:endParaRPr lang="pt-BR" dirty="0">
              <a:solidFill>
                <a:srgbClr val="FF0000"/>
              </a:solidFill>
            </a:endParaRPr>
          </a:p>
          <a:p>
            <a:r>
              <a:rPr lang="pt-BR" dirty="0"/>
              <a:t>Às vezes o sistema tem python2 e python3 simultaneamente</a:t>
            </a:r>
          </a:p>
          <a:p>
            <a:r>
              <a:rPr lang="pt-BR" dirty="0"/>
              <a:t>Comando: </a:t>
            </a:r>
            <a:r>
              <a:rPr lang="pt-BR" dirty="0" err="1">
                <a:solidFill>
                  <a:srgbClr val="FF0000"/>
                </a:solidFill>
              </a:rPr>
              <a:t>which</a:t>
            </a:r>
            <a:r>
              <a:rPr lang="pt-BR" dirty="0">
                <a:solidFill>
                  <a:srgbClr val="FF0000"/>
                </a:solidFill>
              </a:rPr>
              <a:t> </a:t>
            </a:r>
            <a:r>
              <a:rPr lang="pt-BR" dirty="0" err="1">
                <a:solidFill>
                  <a:srgbClr val="FF0000"/>
                </a:solidFill>
              </a:rPr>
              <a:t>python</a:t>
            </a:r>
            <a:r>
              <a:rPr lang="pt-BR" dirty="0">
                <a:solidFill>
                  <a:srgbClr val="FF0000"/>
                </a:solidFill>
              </a:rPr>
              <a:t> </a:t>
            </a:r>
            <a:r>
              <a:rPr lang="pt-BR" dirty="0"/>
              <a:t>(retorna o caminho do interpretador </a:t>
            </a:r>
            <a:r>
              <a:rPr lang="pt-BR" dirty="0" err="1"/>
              <a:t>python</a:t>
            </a:r>
            <a:r>
              <a:rPr lang="pt-BR" dirty="0"/>
              <a:t> que está sendo usado por default quando </a:t>
            </a:r>
            <a:r>
              <a:rPr lang="pt-BR" dirty="0" err="1"/>
              <a:t>vc</a:t>
            </a:r>
            <a:r>
              <a:rPr lang="pt-BR" dirty="0"/>
              <a:t> digita </a:t>
            </a:r>
            <a:r>
              <a:rPr lang="pt-BR" dirty="0" err="1"/>
              <a:t>python</a:t>
            </a:r>
            <a:r>
              <a:rPr lang="pt-BR" dirty="0"/>
              <a:t> no terminal)</a:t>
            </a:r>
          </a:p>
          <a:p>
            <a:r>
              <a:rPr lang="pt-BR" dirty="0" err="1">
                <a:solidFill>
                  <a:srgbClr val="FF0000"/>
                </a:solidFill>
              </a:rPr>
              <a:t>which</a:t>
            </a:r>
            <a:r>
              <a:rPr lang="pt-BR" dirty="0">
                <a:solidFill>
                  <a:srgbClr val="FF0000"/>
                </a:solidFill>
              </a:rPr>
              <a:t> python3</a:t>
            </a:r>
          </a:p>
          <a:p>
            <a:r>
              <a:rPr lang="pt-BR" dirty="0"/>
              <a:t>Podemos mudar a variável de ambiente </a:t>
            </a:r>
            <a:r>
              <a:rPr lang="pt-BR" dirty="0">
                <a:solidFill>
                  <a:srgbClr val="FF0000"/>
                </a:solidFill>
              </a:rPr>
              <a:t>PATH</a:t>
            </a:r>
            <a:r>
              <a:rPr lang="pt-BR" dirty="0"/>
              <a:t> para encontrar primeiro um ou outro interpretador </a:t>
            </a:r>
            <a:r>
              <a:rPr lang="pt-BR" dirty="0" err="1"/>
              <a:t>python</a:t>
            </a:r>
            <a:r>
              <a:rPr lang="pt-BR" dirty="0"/>
              <a:t>.  Deixe isso pra lá se não estiver acostumado com variáveis de ambiente no LINUX.</a:t>
            </a:r>
          </a:p>
        </p:txBody>
      </p:sp>
    </p:spTree>
    <p:extLst>
      <p:ext uri="{BB962C8B-B14F-4D97-AF65-F5344CB8AC3E}">
        <p14:creationId xmlns:p14="http://schemas.microsoft.com/office/powerpoint/2010/main" val="39231713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33" name="Rectangle 32">
            <a:extLst>
              <a:ext uri="{FF2B5EF4-FFF2-40B4-BE49-F238E27FC236}">
                <a16:creationId xmlns:a16="http://schemas.microsoft.com/office/drawing/2014/main" id="{8DF4D7F6-81B5-452A-9CE6-76D81F91D41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ítulo 1">
            <a:extLst>
              <a:ext uri="{FF2B5EF4-FFF2-40B4-BE49-F238E27FC236}">
                <a16:creationId xmlns:a16="http://schemas.microsoft.com/office/drawing/2014/main" id="{7E0A0B92-48B7-453A-8287-BA7740368A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33502" y="609600"/>
            <a:ext cx="8596668" cy="1320800"/>
          </a:xfrm>
        </p:spPr>
        <p:txBody>
          <a:bodyPr>
            <a:normAutofit/>
          </a:bodyPr>
          <a:lstStyle/>
          <a:p>
            <a:r>
              <a:rPr lang="pt-BR"/>
              <a:t>Como rodar um script python no terminal</a:t>
            </a:r>
          </a:p>
        </p:txBody>
      </p:sp>
      <p:sp>
        <p:nvSpPr>
          <p:cNvPr id="35" name="Isosceles Triangle 34">
            <a:extLst>
              <a:ext uri="{FF2B5EF4-FFF2-40B4-BE49-F238E27FC236}">
                <a16:creationId xmlns:a16="http://schemas.microsoft.com/office/drawing/2014/main" id="{4600514D-20FB-4559-97DC-D1DC39E6C3D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0" y="0"/>
            <a:ext cx="448733" cy="2844800"/>
          </a:xfrm>
          <a:prstGeom prst="triangle">
            <a:avLst>
              <a:gd name="adj" fmla="val 0"/>
            </a:avLst>
          </a:pr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8" name="Espaço Reservado para Conteúdo 2">
            <a:extLst>
              <a:ext uri="{FF2B5EF4-FFF2-40B4-BE49-F238E27FC236}">
                <a16:creationId xmlns:a16="http://schemas.microsoft.com/office/drawing/2014/main" id="{D6609F60-D6F4-40FB-B14D-1858E73486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33502" y="2160590"/>
            <a:ext cx="8470898" cy="3429260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pt-BR" dirty="0"/>
              <a:t>crie um diretório para colocar seu(s) script(s)</a:t>
            </a:r>
          </a:p>
          <a:p>
            <a:pPr lvl="1">
              <a:lnSpc>
                <a:spcPct val="90000"/>
              </a:lnSpc>
            </a:pPr>
            <a:r>
              <a:rPr lang="pt-BR" dirty="0" err="1"/>
              <a:t>mkdir</a:t>
            </a:r>
            <a:r>
              <a:rPr lang="pt-BR" dirty="0"/>
              <a:t> aula5</a:t>
            </a:r>
          </a:p>
          <a:p>
            <a:pPr>
              <a:lnSpc>
                <a:spcPct val="90000"/>
              </a:lnSpc>
            </a:pPr>
            <a:r>
              <a:rPr lang="pt-BR" dirty="0" err="1"/>
              <a:t>cd</a:t>
            </a:r>
            <a:r>
              <a:rPr lang="pt-BR" dirty="0"/>
              <a:t>  aula5</a:t>
            </a:r>
          </a:p>
          <a:p>
            <a:pPr>
              <a:lnSpc>
                <a:spcPct val="90000"/>
              </a:lnSpc>
            </a:pPr>
            <a:r>
              <a:rPr lang="pt-BR" dirty="0"/>
              <a:t>Usando o editor de texto de sua preferência crie um script chamado programa1.py</a:t>
            </a:r>
          </a:p>
          <a:p>
            <a:pPr>
              <a:lnSpc>
                <a:spcPct val="90000"/>
              </a:lnSpc>
            </a:pPr>
            <a:r>
              <a:rPr lang="pt-BR" dirty="0"/>
              <a:t>A primeira linha do script deve ter o “</a:t>
            </a:r>
            <a:r>
              <a:rPr lang="pt-BR" dirty="0" err="1"/>
              <a:t>shebang</a:t>
            </a:r>
            <a:r>
              <a:rPr lang="pt-BR" dirty="0"/>
              <a:t>” com o caminho do interpretador </a:t>
            </a:r>
            <a:r>
              <a:rPr lang="pt-BR" dirty="0" err="1"/>
              <a:t>python</a:t>
            </a:r>
            <a:r>
              <a:rPr lang="pt-BR" dirty="0"/>
              <a:t>. </a:t>
            </a:r>
          </a:p>
          <a:p>
            <a:pPr>
              <a:lnSpc>
                <a:spcPct val="90000"/>
              </a:lnSpc>
            </a:pPr>
            <a:r>
              <a:rPr lang="pt-BR" dirty="0"/>
              <a:t>O programa </a:t>
            </a:r>
            <a:r>
              <a:rPr lang="pt-BR" dirty="0" err="1"/>
              <a:t>env</a:t>
            </a:r>
            <a:r>
              <a:rPr lang="pt-BR" dirty="0"/>
              <a:t> que vem junto com sistemas Linux pode ser usado para encontrar o caminho do interpretador </a:t>
            </a:r>
            <a:r>
              <a:rPr lang="pt-BR" dirty="0" err="1"/>
              <a:t>python</a:t>
            </a:r>
            <a:r>
              <a:rPr lang="pt-BR" dirty="0"/>
              <a:t> do ambiente</a:t>
            </a:r>
          </a:p>
          <a:p>
            <a:pPr lvl="1">
              <a:lnSpc>
                <a:spcPct val="90000"/>
              </a:lnSpc>
            </a:pPr>
            <a:r>
              <a:rPr lang="pt-BR" dirty="0"/>
              <a:t>#!/</a:t>
            </a:r>
            <a:r>
              <a:rPr lang="pt-BR" dirty="0" err="1"/>
              <a:t>usr</a:t>
            </a:r>
            <a:r>
              <a:rPr lang="pt-BR" dirty="0"/>
              <a:t>/bin/</a:t>
            </a:r>
            <a:r>
              <a:rPr lang="pt-BR" dirty="0" err="1"/>
              <a:t>env</a:t>
            </a:r>
            <a:r>
              <a:rPr lang="pt-BR" dirty="0"/>
              <a:t> python3</a:t>
            </a:r>
          </a:p>
        </p:txBody>
      </p:sp>
      <p:sp>
        <p:nvSpPr>
          <p:cNvPr id="37" name="Isosceles Triangle 36">
            <a:extLst>
              <a:ext uri="{FF2B5EF4-FFF2-40B4-BE49-F238E27FC236}">
                <a16:creationId xmlns:a16="http://schemas.microsoft.com/office/drawing/2014/main" id="{266F638A-E405-4AC0-B984-72E5813B0DD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7738534" y="3818467"/>
            <a:ext cx="4450292" cy="3039533"/>
          </a:xfrm>
          <a:prstGeom prst="triangle">
            <a:avLst>
              <a:gd name="adj" fmla="val 100000"/>
            </a:avLst>
          </a:prstGeom>
          <a:solidFill>
            <a:schemeClr val="accent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7D1CBE93-B17D-4509-843C-82287C38032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0134600" y="0"/>
            <a:ext cx="1727200" cy="6858000"/>
          </a:xfrm>
          <a:prstGeom prst="line">
            <a:avLst/>
          </a:prstGeom>
          <a:ln w="15875" cap="sq">
            <a:solidFill>
              <a:schemeClr val="accent2"/>
            </a:solidFill>
            <a:bevel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AE6277B4-6A43-48AB-89B2-3442221619C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flipH="1">
            <a:off x="7425267" y="3681413"/>
            <a:ext cx="4763558" cy="3176587"/>
          </a:xfrm>
          <a:prstGeom prst="line">
            <a:avLst/>
          </a:prstGeom>
          <a:ln w="15875">
            <a:solidFill>
              <a:schemeClr val="accent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3" name="Rectangle 27">
            <a:extLst>
              <a:ext uri="{FF2B5EF4-FFF2-40B4-BE49-F238E27FC236}">
                <a16:creationId xmlns:a16="http://schemas.microsoft.com/office/drawing/2014/main" id="{27B538D5-95DB-47ED-9CB4-34AE5BF78E6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425641" y="0"/>
            <a:ext cx="1766359" cy="6858000"/>
          </a:xfrm>
          <a:custGeom>
            <a:avLst/>
            <a:gdLst/>
            <a:ahLst/>
            <a:cxnLst/>
            <a:rect l="l" t="t" r="r" b="b"/>
            <a:pathLst>
              <a:path w="2858013" h="6866467">
                <a:moveTo>
                  <a:pt x="0" y="0"/>
                </a:moveTo>
                <a:lnTo>
                  <a:pt x="2858013" y="0"/>
                </a:lnTo>
                <a:lnTo>
                  <a:pt x="2858013" y="6866467"/>
                </a:lnTo>
                <a:lnTo>
                  <a:pt x="2473942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8043837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9AD8035-884A-4475-A7E0-517AB8F259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programa1.py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F8D45341-901B-4779-B7DC-1B913C6CBF7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pt-BR" dirty="0"/>
              <a:t>#!/</a:t>
            </a:r>
            <a:r>
              <a:rPr lang="pt-BR" dirty="0" err="1"/>
              <a:t>usr</a:t>
            </a:r>
            <a:r>
              <a:rPr lang="pt-BR" dirty="0"/>
              <a:t>/bin/</a:t>
            </a:r>
            <a:r>
              <a:rPr lang="pt-BR" dirty="0" err="1"/>
              <a:t>env</a:t>
            </a:r>
            <a:r>
              <a:rPr lang="pt-BR" dirty="0"/>
              <a:t> python3</a:t>
            </a:r>
          </a:p>
          <a:p>
            <a:pPr marL="0" indent="0">
              <a:buNone/>
            </a:pPr>
            <a:r>
              <a:rPr lang="pt-BR" dirty="0"/>
              <a:t>print (“Olá. Eu sou um programa em </a:t>
            </a:r>
            <a:r>
              <a:rPr lang="pt-BR" dirty="0" err="1"/>
              <a:t>python</a:t>
            </a:r>
            <a:r>
              <a:rPr lang="pt-BR" dirty="0"/>
              <a:t>”)</a:t>
            </a:r>
          </a:p>
          <a:p>
            <a:pPr marL="0" indent="0">
              <a:buNone/>
            </a:pPr>
            <a:r>
              <a:rPr lang="pt-BR" dirty="0"/>
              <a:t>a = 3</a:t>
            </a:r>
          </a:p>
          <a:p>
            <a:pPr marL="0" indent="0">
              <a:buNone/>
            </a:pPr>
            <a:r>
              <a:rPr lang="pt-BR" dirty="0"/>
              <a:t>b = 5</a:t>
            </a:r>
          </a:p>
          <a:p>
            <a:pPr marL="0" indent="0">
              <a:buNone/>
            </a:pPr>
            <a:r>
              <a:rPr lang="pt-BR" dirty="0"/>
              <a:t>c=</a:t>
            </a:r>
            <a:r>
              <a:rPr lang="pt-BR" dirty="0" err="1"/>
              <a:t>a+b</a:t>
            </a:r>
            <a:endParaRPr lang="pt-BR" dirty="0"/>
          </a:p>
          <a:p>
            <a:pPr marL="0" indent="0">
              <a:buNone/>
            </a:pPr>
            <a:r>
              <a:rPr lang="pt-BR" dirty="0"/>
              <a:t>print(</a:t>
            </a:r>
            <a:r>
              <a:rPr lang="pt-BR" dirty="0" err="1"/>
              <a:t>f”A</a:t>
            </a:r>
            <a:r>
              <a:rPr lang="pt-BR" dirty="0"/>
              <a:t> soma de {a} e {b} é {c}”)</a:t>
            </a:r>
          </a:p>
        </p:txBody>
      </p:sp>
    </p:spTree>
    <p:extLst>
      <p:ext uri="{BB962C8B-B14F-4D97-AF65-F5344CB8AC3E}">
        <p14:creationId xmlns:p14="http://schemas.microsoft.com/office/powerpoint/2010/main" val="40017660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B21640E-FB0B-444C-88A6-4D7293F450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Dê permissão de execução e rode seu programa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9E2731BD-3B2A-40AC-99B9-3BF1B0ADD3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 dirty="0"/>
              <a:t>No diretório do programa1.py digite:</a:t>
            </a:r>
          </a:p>
          <a:p>
            <a:pPr lvl="1"/>
            <a:r>
              <a:rPr lang="pt-BR" dirty="0" err="1">
                <a:solidFill>
                  <a:srgbClr val="FF0000"/>
                </a:solidFill>
              </a:rPr>
              <a:t>chmod</a:t>
            </a:r>
            <a:r>
              <a:rPr lang="pt-BR" dirty="0">
                <a:solidFill>
                  <a:srgbClr val="FF0000"/>
                </a:solidFill>
              </a:rPr>
              <a:t> +x programa1.py</a:t>
            </a:r>
          </a:p>
          <a:p>
            <a:r>
              <a:rPr lang="pt-BR" dirty="0"/>
              <a:t>Agora rode com:  </a:t>
            </a:r>
            <a:r>
              <a:rPr lang="pt-BR" dirty="0">
                <a:solidFill>
                  <a:srgbClr val="FF0000"/>
                </a:solidFill>
              </a:rPr>
              <a:t>./programa1.py</a:t>
            </a:r>
          </a:p>
          <a:p>
            <a:r>
              <a:rPr lang="pt-BR" dirty="0"/>
              <a:t>Alternativamente:  </a:t>
            </a:r>
            <a:r>
              <a:rPr lang="pt-BR" dirty="0">
                <a:solidFill>
                  <a:srgbClr val="FF0000"/>
                </a:solidFill>
              </a:rPr>
              <a:t>python3 programa1.py</a:t>
            </a:r>
          </a:p>
          <a:p>
            <a:r>
              <a:rPr lang="pt-BR" dirty="0"/>
              <a:t>Ou se seu interpretador </a:t>
            </a:r>
            <a:r>
              <a:rPr lang="pt-BR" dirty="0" err="1"/>
              <a:t>python</a:t>
            </a:r>
            <a:r>
              <a:rPr lang="pt-BR" dirty="0"/>
              <a:t> padrão já for da versão 3, simplesmente: </a:t>
            </a:r>
            <a:r>
              <a:rPr lang="pt-BR" dirty="0" err="1">
                <a:solidFill>
                  <a:srgbClr val="FF0000"/>
                </a:solidFill>
              </a:rPr>
              <a:t>python</a:t>
            </a:r>
            <a:r>
              <a:rPr lang="pt-BR" dirty="0">
                <a:solidFill>
                  <a:srgbClr val="FF0000"/>
                </a:solidFill>
              </a:rPr>
              <a:t> programa1.py</a:t>
            </a:r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33036868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55051A4-86F3-417E-BEF6-7AFF6E715E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/>
              <a:t>Recebendo parâmetros da linha de comando programa2.py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8114C912-61A1-4DF2-BD72-788F164898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pt-BR" dirty="0"/>
              <a:t>#! /</a:t>
            </a:r>
            <a:r>
              <a:rPr lang="pt-BR" dirty="0" err="1"/>
              <a:t>usr</a:t>
            </a:r>
            <a:r>
              <a:rPr lang="pt-BR" dirty="0"/>
              <a:t>/bin/</a:t>
            </a:r>
            <a:r>
              <a:rPr lang="pt-BR" dirty="0" err="1"/>
              <a:t>env</a:t>
            </a:r>
            <a:r>
              <a:rPr lang="pt-BR" dirty="0"/>
              <a:t> python3</a:t>
            </a:r>
          </a:p>
          <a:p>
            <a:pPr marL="0" indent="0">
              <a:buNone/>
            </a:pPr>
            <a:r>
              <a:rPr lang="pt-BR" dirty="0" err="1"/>
              <a:t>import</a:t>
            </a:r>
            <a:r>
              <a:rPr lang="pt-BR" dirty="0"/>
              <a:t> </a:t>
            </a:r>
            <a:r>
              <a:rPr lang="pt-BR" dirty="0" err="1"/>
              <a:t>sys</a:t>
            </a:r>
            <a:endParaRPr lang="pt-BR" dirty="0"/>
          </a:p>
          <a:p>
            <a:pPr marL="0" indent="0">
              <a:buNone/>
            </a:pPr>
            <a:r>
              <a:rPr lang="pt-BR" dirty="0"/>
              <a:t>print (“Olá. Eu sou um programa em </a:t>
            </a:r>
            <a:r>
              <a:rPr lang="pt-BR" dirty="0" err="1"/>
              <a:t>python</a:t>
            </a:r>
            <a:r>
              <a:rPr lang="pt-BR" dirty="0"/>
              <a:t>”)</a:t>
            </a:r>
          </a:p>
          <a:p>
            <a:pPr marL="0" indent="0">
              <a:buNone/>
            </a:pPr>
            <a:r>
              <a:rPr lang="pt-BR" dirty="0"/>
              <a:t>#</a:t>
            </a:r>
            <a:r>
              <a:rPr lang="pt-BR" dirty="0" err="1"/>
              <a:t>sys.argv</a:t>
            </a:r>
            <a:r>
              <a:rPr lang="pt-BR" dirty="0"/>
              <a:t> contém uma lista [</a:t>
            </a:r>
            <a:r>
              <a:rPr lang="pt-BR" dirty="0" err="1"/>
              <a:t>nome_do_programa</a:t>
            </a:r>
            <a:r>
              <a:rPr lang="pt-BR" dirty="0"/>
              <a:t>, arg1, arg2 .. </a:t>
            </a:r>
            <a:r>
              <a:rPr lang="pt-BR" dirty="0" err="1"/>
              <a:t>argN</a:t>
            </a:r>
            <a:r>
              <a:rPr lang="pt-BR" dirty="0"/>
              <a:t>]</a:t>
            </a:r>
          </a:p>
          <a:p>
            <a:pPr marL="0" indent="0">
              <a:buNone/>
            </a:pPr>
            <a:r>
              <a:rPr lang="pt-BR" dirty="0"/>
              <a:t>a = </a:t>
            </a:r>
            <a:r>
              <a:rPr lang="pt-BR" dirty="0" err="1"/>
              <a:t>int</a:t>
            </a:r>
            <a:r>
              <a:rPr lang="pt-BR" dirty="0"/>
              <a:t>(</a:t>
            </a:r>
            <a:r>
              <a:rPr lang="pt-BR" dirty="0" err="1"/>
              <a:t>sys.argv</a:t>
            </a:r>
            <a:r>
              <a:rPr lang="pt-BR" dirty="0"/>
              <a:t>[1])</a:t>
            </a:r>
          </a:p>
          <a:p>
            <a:pPr marL="0" indent="0">
              <a:buNone/>
            </a:pPr>
            <a:r>
              <a:rPr lang="pt-BR" dirty="0"/>
              <a:t>b = </a:t>
            </a:r>
            <a:r>
              <a:rPr lang="pt-BR" dirty="0" err="1"/>
              <a:t>int</a:t>
            </a:r>
            <a:r>
              <a:rPr lang="pt-BR" dirty="0"/>
              <a:t>(</a:t>
            </a:r>
            <a:r>
              <a:rPr lang="pt-BR" dirty="0" err="1"/>
              <a:t>sys.argv</a:t>
            </a:r>
            <a:r>
              <a:rPr lang="pt-BR" dirty="0"/>
              <a:t>[2])</a:t>
            </a:r>
          </a:p>
          <a:p>
            <a:pPr marL="0" indent="0">
              <a:buNone/>
            </a:pPr>
            <a:r>
              <a:rPr lang="pt-BR" dirty="0"/>
              <a:t>c = </a:t>
            </a:r>
            <a:r>
              <a:rPr lang="pt-BR" dirty="0" err="1"/>
              <a:t>a+b</a:t>
            </a:r>
            <a:endParaRPr lang="pt-BR" dirty="0"/>
          </a:p>
          <a:p>
            <a:pPr marL="0" indent="0">
              <a:buNone/>
            </a:pPr>
            <a:r>
              <a:rPr lang="pt-BR" dirty="0"/>
              <a:t>print(</a:t>
            </a:r>
            <a:r>
              <a:rPr lang="pt-BR" dirty="0" err="1"/>
              <a:t>f”A</a:t>
            </a:r>
            <a:r>
              <a:rPr lang="pt-BR" dirty="0"/>
              <a:t> soma de {a} e {b} é {c}”)</a:t>
            </a:r>
          </a:p>
          <a:p>
            <a:pPr marL="0" indent="0">
              <a:buNone/>
            </a:pPr>
            <a:endParaRPr lang="pt-BR" dirty="0"/>
          </a:p>
          <a:p>
            <a:pPr marL="0" indent="0">
              <a:buNone/>
            </a:pP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778226376"/>
      </p:ext>
    </p:extLst>
  </p:cSld>
  <p:clrMapOvr>
    <a:masterClrMapping/>
  </p:clrMapOvr>
</p:sld>
</file>

<file path=ppt/theme/theme1.xml><?xml version="1.0" encoding="utf-8"?>
<a:theme xmlns:a="http://schemas.openxmlformats.org/drawingml/2006/main" name="Facetado">
  <a:themeElements>
    <a:clrScheme name="Facetado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ado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ado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1263</Words>
  <Application>Microsoft Office PowerPoint</Application>
  <PresentationFormat>Widescreen</PresentationFormat>
  <Paragraphs>138</Paragraphs>
  <Slides>19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19</vt:i4>
      </vt:variant>
    </vt:vector>
  </HeadingPairs>
  <TitlesOfParts>
    <vt:vector size="23" baseType="lpstr">
      <vt:lpstr>Arial</vt:lpstr>
      <vt:lpstr>Trebuchet MS</vt:lpstr>
      <vt:lpstr>Wingdings 3</vt:lpstr>
      <vt:lpstr>Facetado</vt:lpstr>
      <vt:lpstr>Python no terminal</vt:lpstr>
      <vt:lpstr>Importante</vt:lpstr>
      <vt:lpstr>Dicas pra quem quiser usar o editor vim ou gvim para editar códigos Python</vt:lpstr>
      <vt:lpstr>Outros editores</vt:lpstr>
      <vt:lpstr>Que versão do python?</vt:lpstr>
      <vt:lpstr>Como rodar um script python no terminal</vt:lpstr>
      <vt:lpstr>programa1.py</vt:lpstr>
      <vt:lpstr>Dê permissão de execução e rode seu programa</vt:lpstr>
      <vt:lpstr>Recebendo parâmetros da linha de comando programa2.py</vt:lpstr>
      <vt:lpstr>Como saber quantos parâmetros foram passados?</vt:lpstr>
      <vt:lpstr>programa3.py</vt:lpstr>
      <vt:lpstr>imc.py</vt:lpstr>
      <vt:lpstr>programa4.py  (usando import)</vt:lpstr>
      <vt:lpstr>Como estrutura um programa para poder ser importado ou rodado diretamente</vt:lpstr>
      <vt:lpstr>Virtual environment</vt:lpstr>
      <vt:lpstr>Como criar um ambiente virtual?</vt:lpstr>
      <vt:lpstr>Ativando o ambiente virtual</vt:lpstr>
      <vt:lpstr>Teste do numpy</vt:lpstr>
      <vt:lpstr>Desativando o ambiente virtual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Python no terminal</dc:title>
  <dc:creator>Gustavo Gilson Lacerda Costa</dc:creator>
  <cp:lastModifiedBy>Gustavo Gilson Lacerda Costa</cp:lastModifiedBy>
  <cp:revision>7</cp:revision>
  <dcterms:created xsi:type="dcterms:W3CDTF">2018-11-09T06:41:09Z</dcterms:created>
  <dcterms:modified xsi:type="dcterms:W3CDTF">2018-11-30T09:47:32Z</dcterms:modified>
</cp:coreProperties>
</file>